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  <p:sldMasterId id="2147483672" r:id="rId2"/>
  </p:sldMasterIdLst>
  <p:notesMasterIdLst>
    <p:notesMasterId r:id="rId9"/>
  </p:notesMasterIdLst>
  <p:handoutMasterIdLst>
    <p:handoutMasterId r:id="rId10"/>
  </p:handoutMasterIdLst>
  <p:sldIdLst>
    <p:sldId id="265" r:id="rId3"/>
    <p:sldId id="402" r:id="rId4"/>
    <p:sldId id="428" r:id="rId5"/>
    <p:sldId id="419" r:id="rId6"/>
    <p:sldId id="338" r:id="rId7"/>
    <p:sldId id="352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303"/>
    <a:srgbClr val="FEB934"/>
    <a:srgbClr val="552019"/>
    <a:srgbClr val="EC9B31"/>
    <a:srgbClr val="800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18"/>
    <p:restoredTop sz="94712"/>
  </p:normalViewPr>
  <p:slideViewPr>
    <p:cSldViewPr snapToGrid="0" snapToObjects="1">
      <p:cViewPr varScale="1">
        <p:scale>
          <a:sx n="69" d="100"/>
          <a:sy n="69" d="100"/>
        </p:scale>
        <p:origin x="9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25ADE3D8-06A3-43EF-A462-7A8DA3C04E5C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7CC42E5F-B1DE-4152-9E56-2347C40434C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5549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0065D1C2-FB1A-F841-A325-50A4D6C42EF4}" type="datetimeFigureOut">
              <a:rPr lang="en-US" smtClean="0"/>
              <a:pPr/>
              <a:t>6/18/2019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5747" tIns="47873" rIns="95747" bIns="47873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C8EE8ECD-7BD0-EF45-83B7-1AB2CDE45C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6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8ECD-7BD0-EF45-83B7-1AB2CDE45C2F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8ECD-7BD0-EF45-83B7-1AB2CDE45C2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57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8ECD-7BD0-EF45-83B7-1AB2CDE45C2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03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8ECD-7BD0-EF45-83B7-1AB2CDE45C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2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8ECD-7BD0-EF45-83B7-1AB2CDE45C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6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8ECD-7BD0-EF45-83B7-1AB2CDE45C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5CA7-C0EA-CC4A-A6BF-578D82E1C0C0}" type="datetime1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2564-60BC-A84C-B1F9-6C33479115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0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1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36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7150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873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1665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187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3534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8454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9935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1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3980-A1F0-C144-B889-7B1F0907BD87}" type="datetime1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2564-60BC-A84C-B1F9-6C33479115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02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4511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06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086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C5CF-CA37-B44D-86D0-F6A75337CF11}" type="datetime1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2564-60BC-A84C-B1F9-6C33479115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9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3E10-0C5E-DF4E-8CBB-52D48F0A7091}" type="datetime1">
              <a:rPr lang="en-US" smtClean="0"/>
              <a:pPr/>
              <a:t>6/18/2019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2564-60BC-A84C-B1F9-6C33479115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1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1697-24A6-4B4D-A8DE-7FD49F310847}" type="datetime1">
              <a:rPr lang="en-US" smtClean="0"/>
              <a:pPr/>
              <a:t>6/18/2019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2564-60BC-A84C-B1F9-6C33479115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9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2A57-2449-C545-8711-32E1EA9ADF28}" type="datetime1">
              <a:rPr lang="en-US" smtClean="0"/>
              <a:pPr/>
              <a:t>6/18/2019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F2564-60BC-A84C-B1F9-6C33479115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9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54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9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94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07593-9AA4-F841-BF4B-EAF98EEAD0DC}" type="datetime1">
              <a:rPr lang="en-US" smtClean="0"/>
              <a:pPr/>
              <a:t>6/18/2019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F2564-60BC-A84C-B1F9-6C33479115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9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80B0-CC5C-438F-B745-66685853F7BB}" type="datetimeFigureOut">
              <a:rPr lang="es-CL" smtClean="0"/>
              <a:pPr/>
              <a:t>18-06-2019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4C5EA-0A2D-4177-9D5B-036E5510453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334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1465695" y="4559547"/>
            <a:ext cx="6501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692715"/>
                </a:solidFill>
                <a:ea typeface="Lintel" charset="0"/>
                <a:cs typeface="Lintel" charset="0"/>
              </a:rPr>
              <a:t>Liderando</a:t>
            </a:r>
            <a:r>
              <a:rPr lang="en-US" sz="3600" b="1" dirty="0" smtClean="0">
                <a:solidFill>
                  <a:srgbClr val="692715"/>
                </a:solidFill>
                <a:ea typeface="Lintel" charset="0"/>
                <a:cs typeface="Lintel" charset="0"/>
              </a:rPr>
              <a:t> el </a:t>
            </a:r>
            <a:r>
              <a:rPr lang="en-US" sz="3600" b="1" dirty="0" err="1" smtClean="0">
                <a:solidFill>
                  <a:srgbClr val="692715"/>
                </a:solidFill>
                <a:ea typeface="Lintel" charset="0"/>
                <a:cs typeface="Lintel" charset="0"/>
              </a:rPr>
              <a:t>Cambio</a:t>
            </a:r>
            <a:endParaRPr lang="en-US" sz="3600" b="1" dirty="0" smtClean="0">
              <a:solidFill>
                <a:srgbClr val="692715"/>
              </a:solidFill>
              <a:ea typeface="Lintel" charset="0"/>
              <a:cs typeface="Lintel" charset="0"/>
            </a:endParaRPr>
          </a:p>
        </p:txBody>
      </p:sp>
      <p:pic>
        <p:nvPicPr>
          <p:cNvPr id="3" name="Picture 2" descr="logoGerm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3" t="15021" r="9164" b="14322"/>
          <a:stretch>
            <a:fillRect/>
          </a:stretch>
        </p:blipFill>
        <p:spPr bwMode="auto">
          <a:xfrm>
            <a:off x="7578097" y="5681664"/>
            <a:ext cx="1116543" cy="75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838950" y="6553200"/>
            <a:ext cx="2057400" cy="293689"/>
          </a:xfrm>
        </p:spPr>
        <p:txBody>
          <a:bodyPr/>
          <a:lstStyle/>
          <a:p>
            <a:fld id="{088F2564-60BC-A84C-B1F9-6C334791157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0" r="20855"/>
          <a:stretch>
            <a:fillRect/>
          </a:stretch>
        </p:blipFill>
        <p:spPr>
          <a:xfrm>
            <a:off x="0" y="0"/>
            <a:ext cx="9144000" cy="12233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0191" y="153668"/>
            <a:ext cx="2141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EB934"/>
                </a:solidFill>
                <a:ea typeface="Lintel" charset="0"/>
                <a:cs typeface="Lintel" charset="0"/>
              </a:rPr>
              <a:t>INTRODUCCIÓN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EXPERIENCIA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TEMARIO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PROYECCIONES</a:t>
            </a:r>
            <a:endParaRPr lang="en-US" sz="1400" dirty="0">
              <a:solidFill>
                <a:schemeClr val="bg1">
                  <a:lumMod val="85000"/>
                </a:schemeClr>
              </a:solidFill>
              <a:ea typeface="Lintel" charset="0"/>
              <a:cs typeface="Lintel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1912586" y="302784"/>
            <a:ext cx="6330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552019"/>
                </a:solidFill>
                <a:ea typeface="Lintel" charset="0"/>
                <a:cs typeface="Lintel" charset="0"/>
              </a:rPr>
              <a:t>Presentándome</a:t>
            </a:r>
            <a:r>
              <a:rPr lang="en-US" sz="2800" b="1" dirty="0" smtClean="0">
                <a:solidFill>
                  <a:srgbClr val="552019"/>
                </a:solidFill>
                <a:latin typeface="Lintel" charset="0"/>
                <a:ea typeface="Lintel" charset="0"/>
                <a:cs typeface="Lintel" charset="0"/>
              </a:rPr>
              <a:t> </a:t>
            </a:r>
            <a:endParaRPr lang="en-US" sz="2800" b="1" dirty="0">
              <a:solidFill>
                <a:srgbClr val="552019"/>
              </a:solidFill>
              <a:latin typeface="Lintel" charset="0"/>
              <a:ea typeface="Lintel" charset="0"/>
              <a:cs typeface="Lintel" charset="0"/>
            </a:endParaRPr>
          </a:p>
        </p:txBody>
      </p:sp>
      <p:pic>
        <p:nvPicPr>
          <p:cNvPr id="10" name="Picture 2" descr="http://www.lidereseducativos.cl/wp-content/uploads/2016/07/German_Fromm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8" t="-36" r="10496" b="41739"/>
          <a:stretch/>
        </p:blipFill>
        <p:spPr bwMode="auto">
          <a:xfrm>
            <a:off x="7488937" y="219456"/>
            <a:ext cx="1508760" cy="1682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logoGerma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3" t="15021" r="9164" b="14322"/>
          <a:stretch>
            <a:fillRect/>
          </a:stretch>
        </p:blipFill>
        <p:spPr bwMode="auto">
          <a:xfrm>
            <a:off x="7578097" y="5681664"/>
            <a:ext cx="1116543" cy="753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2 Marcador de contenido"/>
          <p:cNvSpPr txBox="1">
            <a:spLocks/>
          </p:cNvSpPr>
          <p:nvPr/>
        </p:nvSpPr>
        <p:spPr>
          <a:xfrm>
            <a:off x="518615" y="1366994"/>
            <a:ext cx="8377735" cy="51728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Soy:</a:t>
            </a:r>
            <a:endParaRPr lang="es-CL" sz="2400" dirty="0" smtClean="0">
              <a:solidFill>
                <a:srgbClr val="552019"/>
              </a:solidFill>
              <a:ea typeface="Lintel" charset="0"/>
              <a:cs typeface="Lintel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Psicólogo, especialidad laboral-organizacional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PUC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Magíster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en Ciencias de la Educación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PUC y Magíster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en Liderazgo y Gestión Escolar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UDP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Doctor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en Ciencias de la Educación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PUC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Trabajo en:</a:t>
            </a:r>
            <a:endParaRPr lang="es-CL" sz="2400" dirty="0">
              <a:solidFill>
                <a:srgbClr val="552019"/>
              </a:solidFill>
              <a:ea typeface="Lintel" charset="0"/>
              <a:cs typeface="Lintel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_tradn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Investigador Adjunto, CIAE – </a:t>
            </a:r>
            <a:r>
              <a:rPr lang="es-ES_tradnl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UdeChile</a:t>
            </a:r>
            <a:r>
              <a:rPr lang="es-ES_tradn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. </a:t>
            </a:r>
            <a:r>
              <a:rPr lang="es-ES_tradnl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Fondecyt</a:t>
            </a:r>
            <a:r>
              <a:rPr lang="es-ES_tradn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#11180738</a:t>
            </a:r>
            <a:r>
              <a:rPr lang="es-ES_tradn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</a:t>
            </a:r>
            <a:endParaRPr lang="es-ES_tradnl" sz="2000" dirty="0" smtClean="0">
              <a:solidFill>
                <a:schemeClr val="tx1">
                  <a:lumMod val="75000"/>
                  <a:lumOff val="25000"/>
                </a:schemeClr>
              </a:solidFill>
              <a:ea typeface="Lintel" charset="0"/>
              <a:cs typeface="Lintel" charset="0"/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“</a:t>
            </a:r>
            <a: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Desarrollo de la formación continua de líderes educacionales en la gestión de cambios</a:t>
            </a:r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”</a:t>
            </a:r>
            <a:endParaRPr lang="es-ES_tradnl" sz="2000" dirty="0" smtClean="0">
              <a:solidFill>
                <a:schemeClr val="tx1">
                  <a:lumMod val="75000"/>
                  <a:lumOff val="25000"/>
                </a:schemeClr>
              </a:solidFill>
              <a:ea typeface="Lintel" charset="0"/>
              <a:cs typeface="Lintel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_tradnl" sz="20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Director de “Consultores en Gestión Escolar</a:t>
            </a:r>
            <a:r>
              <a:rPr lang="es-ES_tradn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”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_tradnl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PUC, UCSH – Profesor en el Magíster de Liderazgo Escolar.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s-CL" sz="2400" dirty="0">
              <a:solidFill>
                <a:schemeClr val="tx1">
                  <a:lumMod val="75000"/>
                  <a:lumOff val="25000"/>
                </a:schemeClr>
              </a:solidFill>
              <a:latin typeface="Lintel" charset="0"/>
              <a:ea typeface="Lintel" charset="0"/>
              <a:cs typeface="Linte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CL" sz="2400" dirty="0">
              <a:solidFill>
                <a:srgbClr val="552019"/>
              </a:solidFill>
              <a:latin typeface="Lintel" charset="0"/>
              <a:ea typeface="Lintel" charset="0"/>
              <a:cs typeface="Lint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7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838950" y="6553200"/>
            <a:ext cx="2057400" cy="293689"/>
          </a:xfrm>
        </p:spPr>
        <p:txBody>
          <a:bodyPr/>
          <a:lstStyle/>
          <a:p>
            <a:fld id="{088F2564-60BC-A84C-B1F9-6C334791157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0" r="20855"/>
          <a:stretch>
            <a:fillRect/>
          </a:stretch>
        </p:blipFill>
        <p:spPr>
          <a:xfrm>
            <a:off x="0" y="0"/>
            <a:ext cx="9144000" cy="12233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0191" y="153668"/>
            <a:ext cx="2141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EB934"/>
                </a:solidFill>
                <a:ea typeface="Lintel" charset="0"/>
                <a:cs typeface="Lintel" charset="0"/>
              </a:rPr>
              <a:t>INTRODUCCIÓN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EXPERIENCIA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TEMARIO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PROYECCIONES</a:t>
            </a:r>
            <a:endParaRPr lang="en-US" sz="1400" dirty="0">
              <a:solidFill>
                <a:schemeClr val="bg1">
                  <a:lumMod val="85000"/>
                </a:schemeClr>
              </a:solidFill>
              <a:ea typeface="Lintel" charset="0"/>
              <a:cs typeface="Linte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2472" y="302784"/>
            <a:ext cx="6330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552019"/>
                </a:solidFill>
                <a:ea typeface="Lintel" charset="0"/>
                <a:cs typeface="Lintel" charset="0"/>
              </a:rPr>
              <a:t>Objetivos</a:t>
            </a:r>
            <a:r>
              <a:rPr lang="en-US" sz="2800" b="1" dirty="0" smtClean="0">
                <a:solidFill>
                  <a:srgbClr val="552019"/>
                </a:solidFill>
                <a:latin typeface="Lintel" charset="0"/>
                <a:ea typeface="Lintel" charset="0"/>
                <a:cs typeface="Lintel" charset="0"/>
              </a:rPr>
              <a:t> </a:t>
            </a:r>
            <a:endParaRPr lang="en-US" sz="2800" b="1" dirty="0">
              <a:solidFill>
                <a:srgbClr val="552019"/>
              </a:solidFill>
              <a:latin typeface="Lintel" charset="0"/>
              <a:ea typeface="Lintel" charset="0"/>
              <a:cs typeface="Lintel" charset="0"/>
            </a:endParaRPr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518615" y="1366994"/>
            <a:ext cx="8377735" cy="51728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Objetivo del Taller:</a:t>
            </a:r>
            <a:endParaRPr lang="es-CL" sz="2400" dirty="0" smtClean="0">
              <a:solidFill>
                <a:srgbClr val="552019"/>
              </a:solidFill>
              <a:ea typeface="Lintel" charset="0"/>
              <a:cs typeface="Lintel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Compartir y conocer conceptos que faciliten liderar cambios escolares.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es-CL" sz="1400" dirty="0" smtClean="0">
              <a:solidFill>
                <a:schemeClr val="tx1">
                  <a:lumMod val="75000"/>
                  <a:lumOff val="25000"/>
                </a:schemeClr>
              </a:solidFill>
              <a:ea typeface="Lintel" charset="0"/>
              <a:cs typeface="Lintel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Objetivos específicos: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Explicitar modelos implícitos y tácitos de cambio escolar que manejan los participantes.</a:t>
            </a:r>
            <a:endParaRPr lang="es-CL" sz="2400" dirty="0">
              <a:solidFill>
                <a:schemeClr val="tx1">
                  <a:lumMod val="75000"/>
                  <a:lumOff val="25000"/>
                </a:schemeClr>
              </a:solidFill>
              <a:ea typeface="Lintel" charset="0"/>
              <a:cs typeface="Lintel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Compartir conocimientos y experiencias sobre el cambio planificado.</a:t>
            </a:r>
            <a:endParaRPr lang="es-CL" sz="2400" dirty="0">
              <a:solidFill>
                <a:schemeClr val="tx1">
                  <a:lumMod val="75000"/>
                  <a:lumOff val="25000"/>
                </a:schemeClr>
              </a:solidFill>
              <a:ea typeface="Lintel" charset="0"/>
              <a:cs typeface="Lintel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Profundizar en algunos conceptos de interés de los participantes.</a:t>
            </a:r>
            <a:endParaRPr lang="es-CL" sz="2400" dirty="0">
              <a:solidFill>
                <a:schemeClr val="tx1">
                  <a:lumMod val="75000"/>
                  <a:lumOff val="25000"/>
                </a:schemeClr>
              </a:solidFill>
              <a:ea typeface="Lintel" charset="0"/>
              <a:cs typeface="Lintel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s-CL" sz="2400" dirty="0">
              <a:solidFill>
                <a:schemeClr val="tx1">
                  <a:lumMod val="75000"/>
                  <a:lumOff val="25000"/>
                </a:schemeClr>
              </a:solidFill>
              <a:latin typeface="Lintel" charset="0"/>
              <a:ea typeface="Lintel" charset="0"/>
              <a:cs typeface="Linte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CL" sz="2400" dirty="0">
              <a:solidFill>
                <a:srgbClr val="552019"/>
              </a:solidFill>
              <a:latin typeface="Lintel" charset="0"/>
              <a:ea typeface="Lintel" charset="0"/>
              <a:cs typeface="Lint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44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838950" y="6553200"/>
            <a:ext cx="2057400" cy="293689"/>
          </a:xfrm>
        </p:spPr>
        <p:txBody>
          <a:bodyPr/>
          <a:lstStyle/>
          <a:p>
            <a:fld id="{088F2564-60BC-A84C-B1F9-6C334791157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0" r="20855"/>
          <a:stretch>
            <a:fillRect/>
          </a:stretch>
        </p:blipFill>
        <p:spPr>
          <a:xfrm>
            <a:off x="0" y="0"/>
            <a:ext cx="9144000" cy="122338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0191" y="153668"/>
            <a:ext cx="2141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EB934"/>
                </a:solidFill>
                <a:ea typeface="Lintel" charset="0"/>
                <a:cs typeface="Lintel" charset="0"/>
              </a:rPr>
              <a:t>INTRODUCCIÓN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EXPERIENCIA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TEMARIO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PROYECCIONES</a:t>
            </a:r>
            <a:endParaRPr lang="en-US" sz="1400" dirty="0">
              <a:solidFill>
                <a:schemeClr val="bg1">
                  <a:lumMod val="85000"/>
                </a:schemeClr>
              </a:solidFill>
              <a:ea typeface="Lintel" charset="0"/>
              <a:cs typeface="Lintel" charset="0"/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2813269" y="311328"/>
            <a:ext cx="6330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Definición</a:t>
            </a:r>
            <a:endParaRPr lang="en-US" sz="3200" b="1" dirty="0">
              <a:solidFill>
                <a:srgbClr val="552019"/>
              </a:solidFill>
              <a:ea typeface="Lintel" charset="0"/>
              <a:cs typeface="Lintel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416319" y="1366994"/>
            <a:ext cx="8377735" cy="51728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Gestión del cambio en las organizaciones escolares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A. Situaciones de cambio planificado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	</a:t>
            </a: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Introducción de un cambio diseñado.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CL" sz="2400" b="1" dirty="0" smtClean="0">
              <a:solidFill>
                <a:srgbClr val="552019"/>
              </a:solidFill>
              <a:ea typeface="Lintel" charset="0"/>
              <a:cs typeface="Lintel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B. Situaciones de cambio emergente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	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Necesidades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o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reestructuraciones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por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elementos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externos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.</a:t>
            </a:r>
          </a:p>
          <a:p>
            <a:pPr>
              <a:buNone/>
            </a:pP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  <a:ea typeface="Lintel" charset="0"/>
              <a:cs typeface="Lintel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C. Situaciones de Innovación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C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omienzo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de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cambios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con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resultados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inciertos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. </a:t>
            </a:r>
            <a:endParaRPr lang="es-CL" sz="2400" dirty="0" smtClean="0">
              <a:solidFill>
                <a:schemeClr val="tx1">
                  <a:lumMod val="75000"/>
                  <a:lumOff val="25000"/>
                </a:schemeClr>
              </a:solidFill>
              <a:ea typeface="Lintel" charset="0"/>
              <a:cs typeface="Lint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0" r="20855"/>
          <a:stretch>
            <a:fillRect/>
          </a:stretch>
        </p:blipFill>
        <p:spPr>
          <a:xfrm>
            <a:off x="0" y="0"/>
            <a:ext cx="9144000" cy="1223384"/>
          </a:xfrm>
          <a:prstGeom prst="rect">
            <a:avLst/>
          </a:prstGeom>
        </p:spPr>
      </p:pic>
      <p:sp>
        <p:nvSpPr>
          <p:cNvPr id="9" name="TextBox 3"/>
          <p:cNvSpPr txBox="1"/>
          <p:nvPr/>
        </p:nvSpPr>
        <p:spPr>
          <a:xfrm>
            <a:off x="2813269" y="311328"/>
            <a:ext cx="6330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Experiencia</a:t>
            </a:r>
            <a:endParaRPr lang="en-US" sz="3200" b="1" dirty="0">
              <a:solidFill>
                <a:srgbClr val="552019"/>
              </a:solidFill>
              <a:ea typeface="Lintel" charset="0"/>
              <a:cs typeface="Lintel" charset="0"/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290191" y="153668"/>
            <a:ext cx="2141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EB934"/>
                </a:solidFill>
                <a:ea typeface="Lintel" charset="0"/>
                <a:cs typeface="Lintel" charset="0"/>
              </a:rPr>
              <a:t>INTRODUCCIÓN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EXPERIENCIA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TEMARIO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PROYECCIONES</a:t>
            </a:r>
            <a:endParaRPr lang="en-US" sz="1400" dirty="0">
              <a:solidFill>
                <a:schemeClr val="bg1">
                  <a:lumMod val="85000"/>
                </a:schemeClr>
              </a:solidFill>
              <a:ea typeface="Lintel" charset="0"/>
              <a:cs typeface="Lintel" charset="0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400553" y="1459157"/>
            <a:ext cx="8377735" cy="51728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Señale 2 cosas que sabe sobre el cambio escolar: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-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-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Señale 2 cosas que necesite saber sobre el cambio escolar: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	-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 	-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s-CL" sz="2400" b="1" dirty="0" smtClean="0">
              <a:solidFill>
                <a:srgbClr val="552019"/>
              </a:solidFill>
              <a:ea typeface="Lintel" charset="0"/>
              <a:cs typeface="Linte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Identifique cuantas iniciativas de cambio escolar está afrontando hoy en día:</a:t>
            </a: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6838950" y="6553200"/>
            <a:ext cx="2057400" cy="29368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8F2564-60BC-A84C-B1F9-6C33479115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838950" y="6553200"/>
            <a:ext cx="2057400" cy="293689"/>
          </a:xfrm>
        </p:spPr>
        <p:txBody>
          <a:bodyPr/>
          <a:lstStyle/>
          <a:p>
            <a:fld id="{088F2564-60BC-A84C-B1F9-6C334791157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0" r="20855"/>
          <a:stretch>
            <a:fillRect/>
          </a:stretch>
        </p:blipFill>
        <p:spPr>
          <a:xfrm>
            <a:off x="0" y="0"/>
            <a:ext cx="9144000" cy="1223384"/>
          </a:xfrm>
          <a:prstGeom prst="rect">
            <a:avLst/>
          </a:prstGeom>
        </p:spPr>
      </p:pic>
      <p:sp>
        <p:nvSpPr>
          <p:cNvPr id="10" name="2 Marcador de contenido"/>
          <p:cNvSpPr txBox="1">
            <a:spLocks/>
          </p:cNvSpPr>
          <p:nvPr/>
        </p:nvSpPr>
        <p:spPr>
          <a:xfrm>
            <a:off x="416319" y="1419706"/>
            <a:ext cx="8377735" cy="51728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4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“Esquema mental implícito en nuestro quehacer” </a:t>
            </a:r>
            <a:endParaRPr lang="es-CL" sz="2400" dirty="0" smtClean="0">
              <a:solidFill>
                <a:srgbClr val="552019"/>
              </a:solidFill>
              <a:ea typeface="Lintel" charset="0"/>
              <a:cs typeface="Lintel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s-C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Lintel" charset="0"/>
                <a:cs typeface="Lintel" charset="0"/>
              </a:rPr>
              <a:t>Tener un teoría “en uso” no es suficientemente. La gente involucrada debe llegar a un nivel mayor, de hacer explícita su teoría. </a:t>
            </a:r>
            <a:endParaRPr lang="es-CL" sz="2400" b="1" dirty="0" smtClean="0">
              <a:solidFill>
                <a:srgbClr val="552019"/>
              </a:solidFill>
              <a:ea typeface="Lintel" charset="0"/>
              <a:cs typeface="Lintel" charset="0"/>
            </a:endParaRPr>
          </a:p>
          <a:p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Haga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un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esquema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implementa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un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cambio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escolar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¿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Qué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factores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son clave? ¿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Qué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elementos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son parte del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 ¿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Qué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asuntos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debe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afrontar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para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lograrlo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>
              <a:buNone/>
            </a:pP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>
              <a:buNone/>
            </a:pPr>
            <a:endParaRPr lang="en-US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en-US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Sea tan </a:t>
            </a:r>
            <a:r>
              <a:rPr lang="en-US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específico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como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el </a:t>
            </a:r>
            <a:r>
              <a:rPr lang="en-US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tiempo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 lo </a:t>
            </a:r>
            <a:r>
              <a:rPr lang="en-US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permita</a:t>
            </a:r>
            <a:endParaRPr lang="en-US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US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Comente</a:t>
            </a:r>
            <a:r>
              <a:rPr lang="en-US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esquema</a:t>
            </a: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parejas</a:t>
            </a:r>
            <a:endParaRPr lang="es-CL" sz="2400" dirty="0">
              <a:solidFill>
                <a:srgbClr val="552019"/>
              </a:solidFill>
              <a:ea typeface="Lintel" charset="0"/>
              <a:cs typeface="Lintel" charset="0"/>
            </a:endParaRPr>
          </a:p>
          <a:p>
            <a:pPr>
              <a:buNone/>
            </a:pPr>
            <a:endParaRPr lang="es-CL" sz="2400" dirty="0">
              <a:solidFill>
                <a:srgbClr val="552019"/>
              </a:solidFill>
              <a:ea typeface="Lintel" charset="0"/>
              <a:cs typeface="Lintel" charset="0"/>
            </a:endParaRPr>
          </a:p>
        </p:txBody>
      </p:sp>
      <p:sp>
        <p:nvSpPr>
          <p:cNvPr id="11" name="TextBox 3"/>
          <p:cNvSpPr txBox="1"/>
          <p:nvPr/>
        </p:nvSpPr>
        <p:spPr>
          <a:xfrm>
            <a:off x="2813269" y="311328"/>
            <a:ext cx="6330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552019"/>
                </a:solidFill>
                <a:ea typeface="Lintel" charset="0"/>
                <a:cs typeface="Lintel" charset="0"/>
              </a:rPr>
              <a:t>Teoría de Acción</a:t>
            </a:r>
            <a:endParaRPr lang="en-US" sz="3200" b="1" dirty="0">
              <a:solidFill>
                <a:srgbClr val="552019"/>
              </a:solidFill>
              <a:ea typeface="Lintel" charset="0"/>
              <a:cs typeface="Lintel" charset="0"/>
            </a:endParaRPr>
          </a:p>
        </p:txBody>
      </p:sp>
      <p:sp>
        <p:nvSpPr>
          <p:cNvPr id="13" name="TextBox 11"/>
          <p:cNvSpPr txBox="1"/>
          <p:nvPr/>
        </p:nvSpPr>
        <p:spPr>
          <a:xfrm>
            <a:off x="290191" y="153668"/>
            <a:ext cx="2141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EB934"/>
                </a:solidFill>
                <a:ea typeface="Lintel" charset="0"/>
                <a:cs typeface="Lintel" charset="0"/>
              </a:rPr>
              <a:t>INTRODUCCIÓN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EXPERIENCIA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TEMARIO</a:t>
            </a:r>
          </a:p>
          <a:p>
            <a:r>
              <a:rPr lang="es-ES" sz="1400" dirty="0" smtClean="0">
                <a:solidFill>
                  <a:schemeClr val="bg1">
                    <a:lumMod val="85000"/>
                  </a:schemeClr>
                </a:solidFill>
                <a:ea typeface="Lintel" charset="0"/>
                <a:cs typeface="Lintel" charset="0"/>
              </a:rPr>
              <a:t>PROYECCIONES</a:t>
            </a:r>
            <a:endParaRPr lang="en-US" sz="1400" dirty="0">
              <a:solidFill>
                <a:schemeClr val="bg1">
                  <a:lumMod val="85000"/>
                </a:schemeClr>
              </a:solidFill>
              <a:ea typeface="Lintel" charset="0"/>
              <a:cs typeface="Lintel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1609101" y="4317048"/>
            <a:ext cx="905641" cy="4729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Rectángulo redondeado"/>
          <p:cNvSpPr/>
          <p:nvPr/>
        </p:nvSpPr>
        <p:spPr>
          <a:xfrm>
            <a:off x="1609101" y="4942413"/>
            <a:ext cx="905641" cy="4729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Cerrar llave"/>
          <p:cNvSpPr/>
          <p:nvPr/>
        </p:nvSpPr>
        <p:spPr>
          <a:xfrm>
            <a:off x="2514742" y="4522000"/>
            <a:ext cx="465959" cy="630620"/>
          </a:xfrm>
          <a:prstGeom prst="rightBrace">
            <a:avLst/>
          </a:prstGeom>
          <a:noFill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Rectángulo redondeado"/>
          <p:cNvSpPr/>
          <p:nvPr/>
        </p:nvSpPr>
        <p:spPr>
          <a:xfrm>
            <a:off x="2980701" y="4522000"/>
            <a:ext cx="1135117" cy="63062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Flecha derecha"/>
          <p:cNvSpPr/>
          <p:nvPr/>
        </p:nvSpPr>
        <p:spPr>
          <a:xfrm>
            <a:off x="4289238" y="4640241"/>
            <a:ext cx="1481958" cy="36260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Rectángulo redondeado"/>
          <p:cNvSpPr/>
          <p:nvPr/>
        </p:nvSpPr>
        <p:spPr>
          <a:xfrm>
            <a:off x="5881558" y="4585062"/>
            <a:ext cx="905641" cy="47296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6846</TotalTime>
  <Words>252</Words>
  <Application>Microsoft Office PowerPoint</Application>
  <PresentationFormat>Presentación en pantalla (4:3)</PresentationFormat>
  <Paragraphs>78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Lintel</vt:lpstr>
      <vt:lpstr>Office Theme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Hermes Trimegisto</cp:lastModifiedBy>
  <cp:revision>129</cp:revision>
  <cp:lastPrinted>2016-03-31T16:58:39Z</cp:lastPrinted>
  <dcterms:created xsi:type="dcterms:W3CDTF">2016-01-12T20:10:07Z</dcterms:created>
  <dcterms:modified xsi:type="dcterms:W3CDTF">2019-06-18T16:41:12Z</dcterms:modified>
</cp:coreProperties>
</file>